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autoCompressPictures="0">
  <p:sldMasterIdLst>
    <p:sldMasterId id="2147483648" r:id="rId1"/>
  </p:sldMasterIdLst>
  <p:notesMasterIdLst>
    <p:notesMasterId r:id="rId14"/>
  </p:notesMasterIdLst>
  <p:sldIdLst>
    <p:sldId id="256" r:id="rId2"/>
    <p:sldId id="257" r:id="rId3"/>
    <p:sldId id="267" r:id="rId4"/>
    <p:sldId id="258" r:id="rId5"/>
    <p:sldId id="263" r:id="rId6"/>
    <p:sldId id="259" r:id="rId7"/>
    <p:sldId id="260" r:id="rId8"/>
    <p:sldId id="261" r:id="rId9"/>
    <p:sldId id="262" r:id="rId10"/>
    <p:sldId id="264" r:id="rId11"/>
    <p:sldId id="266" r:id="rId12"/>
    <p:sldId id="265"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73" d="100"/>
          <a:sy n="73" d="100"/>
        </p:scale>
        <p:origin x="-582" y="-10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B2AB49-2BE8-455C-974E-73C517DCC3DA}" type="datetimeFigureOut">
              <a:rPr lang="en-IN" smtClean="0"/>
              <a:pPr/>
              <a:t>07-09-2018</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37BFDFD-1FD4-449E-BF1C-B61D5DDCC8F2}" type="slidenum">
              <a:rPr lang="en-IN" smtClean="0"/>
              <a:pPr/>
              <a:t>‹#›</a:t>
            </a:fld>
            <a:endParaRPr lang="en-IN"/>
          </a:p>
        </p:txBody>
      </p:sp>
    </p:spTree>
    <p:extLst>
      <p:ext uri="{BB962C8B-B14F-4D97-AF65-F5344CB8AC3E}">
        <p14:creationId xmlns:p14="http://schemas.microsoft.com/office/powerpoint/2010/main" xmlns="" val="14930351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47CCB7F-760C-4C6B-9CB2-83A7A549F9C3}" type="datetime1">
              <a:rPr lang="en-US" smtClean="0"/>
              <a:pPr/>
              <a:t>07-Sep-18</a:t>
            </a:fld>
            <a:endParaRPr lang="en-US" dirty="0"/>
          </a:p>
        </p:txBody>
      </p:sp>
      <p:sp>
        <p:nvSpPr>
          <p:cNvPr id="5" name="Footer Placeholder 4"/>
          <p:cNvSpPr>
            <a:spLocks noGrp="1"/>
          </p:cNvSpPr>
          <p:nvPr>
            <p:ph type="ftr" sz="quarter" idx="11"/>
          </p:nvPr>
        </p:nvSpPr>
        <p:spPr/>
        <p:txBody>
          <a:bodyPr/>
          <a:lstStyle/>
          <a:p>
            <a:r>
              <a:rPr lang="it-IT"/>
              <a:t>CA Nitin Bhuta Mobile No 09820295319 E-mail : nitin.bhuta@gmail.com</a:t>
            </a:r>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44DFC21-0E3B-4C30-85D1-7F7227975B4C}" type="datetime1">
              <a:rPr lang="en-US" smtClean="0"/>
              <a:pPr/>
              <a:t>07-Sep-18</a:t>
            </a:fld>
            <a:endParaRPr lang="en-US" dirty="0"/>
          </a:p>
        </p:txBody>
      </p:sp>
      <p:sp>
        <p:nvSpPr>
          <p:cNvPr id="5" name="Footer Placeholder 4"/>
          <p:cNvSpPr>
            <a:spLocks noGrp="1"/>
          </p:cNvSpPr>
          <p:nvPr>
            <p:ph type="ftr" sz="quarter" idx="11"/>
          </p:nvPr>
        </p:nvSpPr>
        <p:spPr/>
        <p:txBody>
          <a:bodyPr/>
          <a:lstStyle/>
          <a:p>
            <a:r>
              <a:rPr lang="it-IT"/>
              <a:t>CA Nitin Bhuta Mobile No 09820295319 E-mail : nitin.bhuta@gmail.com</a:t>
            </a:r>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0F02A6D-D084-41BC-A146-AE22A53E5F10}" type="datetime1">
              <a:rPr lang="en-US" smtClean="0"/>
              <a:pPr/>
              <a:t>07-Sep-18</a:t>
            </a:fld>
            <a:endParaRPr lang="en-US" dirty="0"/>
          </a:p>
        </p:txBody>
      </p:sp>
      <p:sp>
        <p:nvSpPr>
          <p:cNvPr id="5" name="Footer Placeholder 4"/>
          <p:cNvSpPr>
            <a:spLocks noGrp="1"/>
          </p:cNvSpPr>
          <p:nvPr>
            <p:ph type="ftr" sz="quarter" idx="11"/>
          </p:nvPr>
        </p:nvSpPr>
        <p:spPr/>
        <p:txBody>
          <a:bodyPr/>
          <a:lstStyle/>
          <a:p>
            <a:r>
              <a:rPr lang="it-IT"/>
              <a:t>CA Nitin Bhuta Mobile No 09820295319 E-mail : nitin.bhuta@gmail.com</a:t>
            </a:r>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738BBBFD-FD5A-4243-9DC1-390619A6FD77}" type="datetime1">
              <a:rPr lang="en-US" smtClean="0"/>
              <a:pPr/>
              <a:t>07-Sep-18</a:t>
            </a:fld>
            <a:endParaRPr lang="en-US" dirty="0"/>
          </a:p>
        </p:txBody>
      </p:sp>
      <p:sp>
        <p:nvSpPr>
          <p:cNvPr id="6" name="Footer Placeholder 5"/>
          <p:cNvSpPr>
            <a:spLocks noGrp="1"/>
          </p:cNvSpPr>
          <p:nvPr>
            <p:ph type="ftr" sz="quarter" idx="11"/>
          </p:nvPr>
        </p:nvSpPr>
        <p:spPr/>
        <p:txBody>
          <a:bodyPr/>
          <a:lstStyle/>
          <a:p>
            <a:r>
              <a:rPr lang="it-IT"/>
              <a:t>CA Nitin Bhuta Mobile No 09820295319 E-mail : nitin.bhuta@gmail.com</a:t>
            </a:r>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63C7F059-C7B7-44A4-9754-1F387F72B621}" type="datetime1">
              <a:rPr lang="en-US" smtClean="0"/>
              <a:pPr/>
              <a:t>07-Sep-18</a:t>
            </a:fld>
            <a:endParaRPr lang="en-US" dirty="0"/>
          </a:p>
        </p:txBody>
      </p:sp>
      <p:sp>
        <p:nvSpPr>
          <p:cNvPr id="6" name="Footer Placeholder 5"/>
          <p:cNvSpPr>
            <a:spLocks noGrp="1"/>
          </p:cNvSpPr>
          <p:nvPr>
            <p:ph type="ftr" sz="quarter" idx="11"/>
          </p:nvPr>
        </p:nvSpPr>
        <p:spPr/>
        <p:txBody>
          <a:bodyPr/>
          <a:lstStyle/>
          <a:p>
            <a:r>
              <a:rPr lang="it-IT"/>
              <a:t>CA Nitin Bhuta Mobile No 09820295319 E-mail : nitin.bhuta@gmail.com</a:t>
            </a:r>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34B176B9-5DE3-494F-A399-EF031F1D8856}" type="datetime1">
              <a:rPr lang="en-US" smtClean="0"/>
              <a:pPr/>
              <a:t>07-Sep-18</a:t>
            </a:fld>
            <a:endParaRPr lang="en-US" dirty="0"/>
          </a:p>
        </p:txBody>
      </p:sp>
      <p:sp>
        <p:nvSpPr>
          <p:cNvPr id="6" name="Footer Placeholder 5"/>
          <p:cNvSpPr>
            <a:spLocks noGrp="1"/>
          </p:cNvSpPr>
          <p:nvPr>
            <p:ph type="ftr" sz="quarter" idx="11"/>
          </p:nvPr>
        </p:nvSpPr>
        <p:spPr/>
        <p:txBody>
          <a:bodyPr/>
          <a:lstStyle/>
          <a:p>
            <a:r>
              <a:rPr lang="it-IT"/>
              <a:t>CA Nitin Bhuta Mobile No 09820295319 E-mail : nitin.bhuta@gmail.com</a:t>
            </a:r>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33C0E7A-9BB2-4EDD-B8DB-F1D3CCA22851}" type="datetime1">
              <a:rPr lang="en-US" smtClean="0"/>
              <a:pPr/>
              <a:t>07-Sep-18</a:t>
            </a:fld>
            <a:endParaRPr lang="en-US" dirty="0"/>
          </a:p>
        </p:txBody>
      </p:sp>
      <p:sp>
        <p:nvSpPr>
          <p:cNvPr id="5" name="Footer Placeholder 4"/>
          <p:cNvSpPr>
            <a:spLocks noGrp="1"/>
          </p:cNvSpPr>
          <p:nvPr>
            <p:ph type="ftr" sz="quarter" idx="11"/>
          </p:nvPr>
        </p:nvSpPr>
        <p:spPr/>
        <p:txBody>
          <a:bodyPr/>
          <a:lstStyle/>
          <a:p>
            <a:r>
              <a:rPr lang="it-IT"/>
              <a:t>CA Nitin Bhuta Mobile No 09820295319 E-mail : nitin.bhuta@gmail.com</a:t>
            </a:r>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E765BCA-E3B7-40D5-8BE7-A31262580735}" type="datetime1">
              <a:rPr lang="en-US" smtClean="0"/>
              <a:pPr/>
              <a:t>07-Sep-18</a:t>
            </a:fld>
            <a:endParaRPr lang="en-US" dirty="0"/>
          </a:p>
        </p:txBody>
      </p:sp>
      <p:sp>
        <p:nvSpPr>
          <p:cNvPr id="5" name="Footer Placeholder 4"/>
          <p:cNvSpPr>
            <a:spLocks noGrp="1"/>
          </p:cNvSpPr>
          <p:nvPr>
            <p:ph type="ftr" sz="quarter" idx="11"/>
          </p:nvPr>
        </p:nvSpPr>
        <p:spPr/>
        <p:txBody>
          <a:bodyPr/>
          <a:lstStyle/>
          <a:p>
            <a:r>
              <a:rPr lang="it-IT"/>
              <a:t>CA Nitin Bhuta Mobile No 09820295319 E-mail : nitin.bhuta@gmail.com</a:t>
            </a:r>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713F067-71C2-488F-AB0D-C4C1B6E43D64}" type="datetime1">
              <a:rPr lang="en-US" smtClean="0"/>
              <a:pPr/>
              <a:t>07-Sep-18</a:t>
            </a:fld>
            <a:endParaRPr lang="en-US" dirty="0"/>
          </a:p>
        </p:txBody>
      </p:sp>
      <p:sp>
        <p:nvSpPr>
          <p:cNvPr id="5" name="Footer Placeholder 4"/>
          <p:cNvSpPr>
            <a:spLocks noGrp="1"/>
          </p:cNvSpPr>
          <p:nvPr>
            <p:ph type="ftr" sz="quarter" idx="11"/>
          </p:nvPr>
        </p:nvSpPr>
        <p:spPr/>
        <p:txBody>
          <a:bodyPr/>
          <a:lstStyle/>
          <a:p>
            <a:r>
              <a:rPr lang="it-IT"/>
              <a:t>CA Nitin Bhuta Mobile No 09820295319 E-mail : nitin.bhuta@gmail.com</a:t>
            </a:r>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F59882EB-52E1-40B6-8AFD-5AF21F65D12D}" type="datetime1">
              <a:rPr lang="en-US" smtClean="0"/>
              <a:pPr/>
              <a:t>07-Sep-18</a:t>
            </a:fld>
            <a:endParaRPr lang="en-US" dirty="0"/>
          </a:p>
        </p:txBody>
      </p:sp>
      <p:sp>
        <p:nvSpPr>
          <p:cNvPr id="5" name="Footer Placeholder 4"/>
          <p:cNvSpPr>
            <a:spLocks noGrp="1"/>
          </p:cNvSpPr>
          <p:nvPr>
            <p:ph type="ftr" sz="quarter" idx="11"/>
          </p:nvPr>
        </p:nvSpPr>
        <p:spPr/>
        <p:txBody>
          <a:bodyPr/>
          <a:lstStyle/>
          <a:p>
            <a:r>
              <a:rPr lang="it-IT"/>
              <a:t>CA Nitin Bhuta Mobile No 09820295319 E-mail : nitin.bhuta@gmail.com</a:t>
            </a:r>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BFC1F4-BF40-41CB-9382-1A603825460F}" type="datetime1">
              <a:rPr lang="en-US" smtClean="0"/>
              <a:pPr/>
              <a:t>07-Sep-18</a:t>
            </a:fld>
            <a:endParaRPr lang="en-US" dirty="0"/>
          </a:p>
        </p:txBody>
      </p:sp>
      <p:sp>
        <p:nvSpPr>
          <p:cNvPr id="6" name="Footer Placeholder 5"/>
          <p:cNvSpPr>
            <a:spLocks noGrp="1"/>
          </p:cNvSpPr>
          <p:nvPr>
            <p:ph type="ftr" sz="quarter" idx="11"/>
          </p:nvPr>
        </p:nvSpPr>
        <p:spPr/>
        <p:txBody>
          <a:bodyPr/>
          <a:lstStyle/>
          <a:p>
            <a:r>
              <a:rPr lang="it-IT"/>
              <a:t>CA Nitin Bhuta Mobile No 09820295319 E-mail : nitin.bhuta@gmail.com</a:t>
            </a:r>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3F62D0F-AC20-4949-836A-2679B3C0F02C}" type="datetime1">
              <a:rPr lang="en-US" smtClean="0"/>
              <a:pPr/>
              <a:t>07-Sep-18</a:t>
            </a:fld>
            <a:endParaRPr lang="en-US" dirty="0"/>
          </a:p>
        </p:txBody>
      </p:sp>
      <p:sp>
        <p:nvSpPr>
          <p:cNvPr id="8" name="Footer Placeholder 7"/>
          <p:cNvSpPr>
            <a:spLocks noGrp="1"/>
          </p:cNvSpPr>
          <p:nvPr>
            <p:ph type="ftr" sz="quarter" idx="11"/>
          </p:nvPr>
        </p:nvSpPr>
        <p:spPr/>
        <p:txBody>
          <a:bodyPr/>
          <a:lstStyle/>
          <a:p>
            <a:r>
              <a:rPr lang="it-IT"/>
              <a:t>CA Nitin Bhuta Mobile No 09820295319 E-mail : nitin.bhuta@gmail.com</a:t>
            </a:r>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7FF5C2D-A607-4E8D-9DAC-854B9A8BD60A}" type="datetime1">
              <a:rPr lang="en-US" smtClean="0"/>
              <a:pPr/>
              <a:t>07-Sep-18</a:t>
            </a:fld>
            <a:endParaRPr lang="en-US" dirty="0"/>
          </a:p>
        </p:txBody>
      </p:sp>
      <p:sp>
        <p:nvSpPr>
          <p:cNvPr id="4" name="Footer Placeholder 3"/>
          <p:cNvSpPr>
            <a:spLocks noGrp="1"/>
          </p:cNvSpPr>
          <p:nvPr>
            <p:ph type="ftr" sz="quarter" idx="11"/>
          </p:nvPr>
        </p:nvSpPr>
        <p:spPr/>
        <p:txBody>
          <a:bodyPr/>
          <a:lstStyle/>
          <a:p>
            <a:r>
              <a:rPr lang="it-IT"/>
              <a:t>CA Nitin Bhuta Mobile No 09820295319 E-mail : nitin.bhuta@gmail.com</a:t>
            </a:r>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38A0B55-899A-4941-984C-8F2A3DDBF5FD}" type="datetime1">
              <a:rPr lang="en-US" smtClean="0"/>
              <a:pPr/>
              <a:t>07-Sep-18</a:t>
            </a:fld>
            <a:endParaRPr lang="en-US" dirty="0"/>
          </a:p>
        </p:txBody>
      </p:sp>
      <p:sp>
        <p:nvSpPr>
          <p:cNvPr id="3" name="Footer Placeholder 2"/>
          <p:cNvSpPr>
            <a:spLocks noGrp="1"/>
          </p:cNvSpPr>
          <p:nvPr>
            <p:ph type="ftr" sz="quarter" idx="11"/>
          </p:nvPr>
        </p:nvSpPr>
        <p:spPr/>
        <p:txBody>
          <a:bodyPr/>
          <a:lstStyle/>
          <a:p>
            <a:r>
              <a:rPr lang="it-IT"/>
              <a:t>CA Nitin Bhuta Mobile No 09820295319 E-mail : nitin.bhuta@gmail.com</a:t>
            </a:r>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6EEF9806-21E1-4F33-B017-BBEBF222A9A1}" type="datetime1">
              <a:rPr lang="en-US" smtClean="0"/>
              <a:pPr/>
              <a:t>07-Sep-18</a:t>
            </a:fld>
            <a:endParaRPr lang="en-US" dirty="0"/>
          </a:p>
        </p:txBody>
      </p:sp>
      <p:sp>
        <p:nvSpPr>
          <p:cNvPr id="6" name="Footer Placeholder 5"/>
          <p:cNvSpPr>
            <a:spLocks noGrp="1"/>
          </p:cNvSpPr>
          <p:nvPr>
            <p:ph type="ftr" sz="quarter" idx="11"/>
          </p:nvPr>
        </p:nvSpPr>
        <p:spPr/>
        <p:txBody>
          <a:bodyPr/>
          <a:lstStyle/>
          <a:p>
            <a:r>
              <a:rPr lang="it-IT"/>
              <a:t>CA Nitin Bhuta Mobile No 09820295319 E-mail : nitin.bhuta@gmail.com</a:t>
            </a:r>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85B3E5E0-13A4-41BA-A16D-5C0AA6514B60}" type="datetime1">
              <a:rPr lang="en-US" smtClean="0"/>
              <a:pPr/>
              <a:t>07-Sep-18</a:t>
            </a:fld>
            <a:endParaRPr lang="en-US" dirty="0"/>
          </a:p>
        </p:txBody>
      </p:sp>
      <p:sp>
        <p:nvSpPr>
          <p:cNvPr id="6" name="Footer Placeholder 5"/>
          <p:cNvSpPr>
            <a:spLocks noGrp="1"/>
          </p:cNvSpPr>
          <p:nvPr>
            <p:ph type="ftr" sz="quarter" idx="11"/>
          </p:nvPr>
        </p:nvSpPr>
        <p:spPr/>
        <p:txBody>
          <a:bodyPr/>
          <a:lstStyle/>
          <a:p>
            <a:r>
              <a:rPr lang="it-IT"/>
              <a:t>CA Nitin Bhuta Mobile No 09820295319 E-mail : nitin.bhuta@gmail.com</a:t>
            </a:r>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D974D0E8-1752-4987-9732-1C2DCBCC949F}" type="datetime1">
              <a:rPr lang="en-US" smtClean="0"/>
              <a:pPr/>
              <a:t>07-Sep-18</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r>
              <a:rPr lang="it-IT"/>
              <a:t>CA Nitin Bhuta Mobile No 09820295319 E-mail : nitin.bhuta@gmail.com</a:t>
            </a:r>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hf sldNum="0" hdr="0" dt="0"/>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mailto:nitin.bhuta@gmail.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AFBD64E-4C44-4F61-AEC3-A46862D6A4F9}"/>
              </a:ext>
            </a:extLst>
          </p:cNvPr>
          <p:cNvSpPr>
            <a:spLocks noGrp="1"/>
          </p:cNvSpPr>
          <p:nvPr>
            <p:ph type="ctrTitle"/>
          </p:nvPr>
        </p:nvSpPr>
        <p:spPr>
          <a:xfrm>
            <a:off x="2589213" y="1140904"/>
            <a:ext cx="8915399" cy="3636478"/>
          </a:xfrm>
        </p:spPr>
        <p:txBody>
          <a:bodyPr>
            <a:noAutofit/>
          </a:bodyPr>
          <a:lstStyle/>
          <a:p>
            <a:r>
              <a:rPr lang="en-US" sz="4800" dirty="0"/>
              <a:t>Convergence of Tax Audit Issues vis-à-vis GST Implications on Financial statements– Vasai Branch of WIRC 09/09/2018</a:t>
            </a:r>
            <a:endParaRPr lang="en-IN" sz="4800" dirty="0"/>
          </a:p>
        </p:txBody>
      </p:sp>
      <p:sp>
        <p:nvSpPr>
          <p:cNvPr id="3" name="Subtitle 2">
            <a:extLst>
              <a:ext uri="{FF2B5EF4-FFF2-40B4-BE49-F238E27FC236}">
                <a16:creationId xmlns:a16="http://schemas.microsoft.com/office/drawing/2014/main" xmlns="" id="{845E4C7A-F75B-4A49-8A4C-0B0455CE6CD5}"/>
              </a:ext>
            </a:extLst>
          </p:cNvPr>
          <p:cNvSpPr>
            <a:spLocks noGrp="1"/>
          </p:cNvSpPr>
          <p:nvPr>
            <p:ph type="subTitle" idx="1"/>
          </p:nvPr>
        </p:nvSpPr>
        <p:spPr/>
        <p:txBody>
          <a:bodyPr>
            <a:normAutofit lnSpcReduction="10000"/>
          </a:bodyPr>
          <a:lstStyle/>
          <a:p>
            <a:r>
              <a:rPr lang="en-US" dirty="0"/>
              <a:t>CA Nitin Bhuta </a:t>
            </a:r>
          </a:p>
          <a:p>
            <a:r>
              <a:rPr lang="en-US" dirty="0"/>
              <a:t>E-mail: </a:t>
            </a:r>
            <a:r>
              <a:rPr lang="en-US" dirty="0">
                <a:hlinkClick r:id="rId2"/>
              </a:rPr>
              <a:t>nitin.bhuta@gmail.com</a:t>
            </a:r>
            <a:endParaRPr lang="en-US" dirty="0"/>
          </a:p>
          <a:p>
            <a:r>
              <a:rPr lang="en-US" dirty="0"/>
              <a:t>Mobile No 09820295319</a:t>
            </a:r>
            <a:endParaRPr lang="en-IN" dirty="0"/>
          </a:p>
        </p:txBody>
      </p:sp>
    </p:spTree>
    <p:extLst>
      <p:ext uri="{BB962C8B-B14F-4D97-AF65-F5344CB8AC3E}">
        <p14:creationId xmlns:p14="http://schemas.microsoft.com/office/powerpoint/2010/main" xmlns="" val="14682307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CAD27FC-B176-4D23-BECB-925A9FF670DA}"/>
              </a:ext>
            </a:extLst>
          </p:cNvPr>
          <p:cNvSpPr>
            <a:spLocks noGrp="1"/>
          </p:cNvSpPr>
          <p:nvPr>
            <p:ph type="title"/>
          </p:nvPr>
        </p:nvSpPr>
        <p:spPr/>
        <p:txBody>
          <a:bodyPr>
            <a:normAutofit fontScale="90000"/>
          </a:bodyPr>
          <a:lstStyle/>
          <a:p>
            <a:r>
              <a:rPr lang="en-US" dirty="0"/>
              <a:t>Does GST compliance has any impact on Tax Audit as per Income Tax Act 1961?</a:t>
            </a:r>
            <a:endParaRPr lang="en-IN" dirty="0"/>
          </a:p>
        </p:txBody>
      </p:sp>
      <p:sp>
        <p:nvSpPr>
          <p:cNvPr id="3" name="Content Placeholder 2">
            <a:extLst>
              <a:ext uri="{FF2B5EF4-FFF2-40B4-BE49-F238E27FC236}">
                <a16:creationId xmlns:a16="http://schemas.microsoft.com/office/drawing/2014/main" xmlns="" id="{61E03B20-98B9-4BC7-BB33-6495B5CCD514}"/>
              </a:ext>
            </a:extLst>
          </p:cNvPr>
          <p:cNvSpPr>
            <a:spLocks noGrp="1"/>
          </p:cNvSpPr>
          <p:nvPr>
            <p:ph sz="half" idx="1"/>
          </p:nvPr>
        </p:nvSpPr>
        <p:spPr/>
        <p:txBody>
          <a:bodyPr>
            <a:normAutofit fontScale="92500" lnSpcReduction="10000"/>
          </a:bodyPr>
          <a:lstStyle/>
          <a:p>
            <a:r>
              <a:rPr lang="en-US" dirty="0"/>
              <a:t>Under Income Tax Act 1961</a:t>
            </a:r>
          </a:p>
          <a:p>
            <a:pPr lvl="1"/>
            <a:r>
              <a:rPr lang="en-US" dirty="0"/>
              <a:t>Clause 27 A Amount of Central Value Added Tax credits availed of or utilized during the previous year and its treatment in the profit and loss account and treatment of outstanding Central Value Added Tax credits in the accounts.</a:t>
            </a:r>
          </a:p>
          <a:p>
            <a:pPr lvl="1"/>
            <a:r>
              <a:rPr lang="en-US" dirty="0"/>
              <a:t>Ratios reported vide clause no. 40 of the Tax audit Report?</a:t>
            </a:r>
          </a:p>
          <a:p>
            <a:pPr lvl="1"/>
            <a:r>
              <a:rPr lang="en-US" dirty="0"/>
              <a:t>Stock records not maintained under as per Tax Audit report &amp; ratios reported as method of accounting?</a:t>
            </a:r>
          </a:p>
          <a:p>
            <a:pPr lvl="1"/>
            <a:r>
              <a:rPr lang="en-US" dirty="0"/>
              <a:t>Books not maintained as per Income Tax Law?</a:t>
            </a:r>
          </a:p>
        </p:txBody>
      </p:sp>
      <p:sp>
        <p:nvSpPr>
          <p:cNvPr id="4" name="Content Placeholder 3">
            <a:extLst>
              <a:ext uri="{FF2B5EF4-FFF2-40B4-BE49-F238E27FC236}">
                <a16:creationId xmlns:a16="http://schemas.microsoft.com/office/drawing/2014/main" xmlns="" id="{242DDE82-63A2-4528-AC79-BBA0C6C1EA98}"/>
              </a:ext>
            </a:extLst>
          </p:cNvPr>
          <p:cNvSpPr>
            <a:spLocks noGrp="1"/>
          </p:cNvSpPr>
          <p:nvPr>
            <p:ph sz="half" idx="2"/>
          </p:nvPr>
        </p:nvSpPr>
        <p:spPr/>
        <p:txBody>
          <a:bodyPr>
            <a:normAutofit fontScale="92500" lnSpcReduction="10000"/>
          </a:bodyPr>
          <a:lstStyle/>
          <a:p>
            <a:r>
              <a:rPr lang="en-US" dirty="0"/>
              <a:t>Under GST Act 2017 w.e.f 1/7/2017 </a:t>
            </a:r>
          </a:p>
          <a:p>
            <a:pPr lvl="1"/>
            <a:r>
              <a:rPr lang="en-US" dirty="0"/>
              <a:t>Reconciliations – GSTR 2A – GSTR 2? – Electronic Credit Ledger ? Actual Inward Supply records ? ITC admissible – fully – partially – Blocked credits?</a:t>
            </a:r>
          </a:p>
          <a:p>
            <a:pPr lvl="1"/>
            <a:r>
              <a:rPr lang="en-US" dirty="0"/>
              <a:t>Proportionate reversal impact Under Rule 42 on the Financial statements?</a:t>
            </a:r>
          </a:p>
          <a:p>
            <a:pPr lvl="1"/>
            <a:r>
              <a:rPr lang="en-US" dirty="0"/>
              <a:t>Anti Profiteering Implications on the Financial Statements?</a:t>
            </a:r>
          </a:p>
          <a:p>
            <a:pPr lvl="1"/>
            <a:r>
              <a:rPr lang="en-US" dirty="0"/>
              <a:t>Stock records maintained under GST or not?</a:t>
            </a:r>
          </a:p>
          <a:p>
            <a:pPr lvl="1"/>
            <a:r>
              <a:rPr lang="en-US" dirty="0"/>
              <a:t>Books maintained as per GST Law?</a:t>
            </a:r>
          </a:p>
          <a:p>
            <a:pPr marL="457200" lvl="1" indent="0">
              <a:buNone/>
            </a:pPr>
            <a:endParaRPr lang="en-US" b="1" dirty="0"/>
          </a:p>
          <a:p>
            <a:pPr marL="457200" lvl="1" indent="0">
              <a:buNone/>
            </a:pPr>
            <a:endParaRPr lang="en-US" sz="1800" b="1" dirty="0"/>
          </a:p>
          <a:p>
            <a:pPr lvl="1"/>
            <a:endParaRPr lang="en-US" dirty="0"/>
          </a:p>
          <a:p>
            <a:pPr marL="457200" lvl="1" indent="0">
              <a:buNone/>
            </a:pPr>
            <a:endParaRPr lang="en-IN" dirty="0"/>
          </a:p>
        </p:txBody>
      </p:sp>
      <p:sp>
        <p:nvSpPr>
          <p:cNvPr id="5" name="Footer Placeholder 4">
            <a:extLst>
              <a:ext uri="{FF2B5EF4-FFF2-40B4-BE49-F238E27FC236}">
                <a16:creationId xmlns:a16="http://schemas.microsoft.com/office/drawing/2014/main" xmlns="" id="{BE2048FA-0E71-4AD4-A03D-71D624AA7EE5}"/>
              </a:ext>
            </a:extLst>
          </p:cNvPr>
          <p:cNvSpPr>
            <a:spLocks noGrp="1"/>
          </p:cNvSpPr>
          <p:nvPr>
            <p:ph type="ftr" sz="quarter" idx="11"/>
          </p:nvPr>
        </p:nvSpPr>
        <p:spPr/>
        <p:txBody>
          <a:bodyPr/>
          <a:lstStyle/>
          <a:p>
            <a:r>
              <a:rPr lang="it-IT"/>
              <a:t>CA Nitin Bhuta Mobile No 09820295319 E-mail : nitin.bhuta@gmail.com</a:t>
            </a:r>
            <a:endParaRPr lang="en-US" dirty="0"/>
          </a:p>
        </p:txBody>
      </p:sp>
    </p:spTree>
    <p:extLst>
      <p:ext uri="{BB962C8B-B14F-4D97-AF65-F5344CB8AC3E}">
        <p14:creationId xmlns:p14="http://schemas.microsoft.com/office/powerpoint/2010/main" xmlns="" val="36420531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CAD27FC-B176-4D23-BECB-925A9FF670DA}"/>
              </a:ext>
            </a:extLst>
          </p:cNvPr>
          <p:cNvSpPr>
            <a:spLocks noGrp="1"/>
          </p:cNvSpPr>
          <p:nvPr>
            <p:ph type="title"/>
          </p:nvPr>
        </p:nvSpPr>
        <p:spPr/>
        <p:txBody>
          <a:bodyPr>
            <a:normAutofit fontScale="90000"/>
          </a:bodyPr>
          <a:lstStyle/>
          <a:p>
            <a:r>
              <a:rPr lang="en-US" dirty="0"/>
              <a:t>Does GST compliance has any impact on Tax Audit as per Income Tax Act 1961?</a:t>
            </a:r>
            <a:endParaRPr lang="en-IN" dirty="0"/>
          </a:p>
        </p:txBody>
      </p:sp>
      <p:sp>
        <p:nvSpPr>
          <p:cNvPr id="3" name="Content Placeholder 2">
            <a:extLst>
              <a:ext uri="{FF2B5EF4-FFF2-40B4-BE49-F238E27FC236}">
                <a16:creationId xmlns:a16="http://schemas.microsoft.com/office/drawing/2014/main" xmlns="" id="{61E03B20-98B9-4BC7-BB33-6495B5CCD514}"/>
              </a:ext>
            </a:extLst>
          </p:cNvPr>
          <p:cNvSpPr>
            <a:spLocks noGrp="1"/>
          </p:cNvSpPr>
          <p:nvPr>
            <p:ph sz="half" idx="1"/>
          </p:nvPr>
        </p:nvSpPr>
        <p:spPr/>
        <p:txBody>
          <a:bodyPr>
            <a:normAutofit fontScale="92500" lnSpcReduction="20000"/>
          </a:bodyPr>
          <a:lstStyle/>
          <a:p>
            <a:r>
              <a:rPr lang="en-US" dirty="0"/>
              <a:t>Works  Contract Services</a:t>
            </a:r>
          </a:p>
          <a:p>
            <a:r>
              <a:rPr lang="en-US" dirty="0"/>
              <a:t>Settlement Commission</a:t>
            </a:r>
          </a:p>
          <a:p>
            <a:r>
              <a:rPr lang="en-US" dirty="0"/>
              <a:t>SAAR-40A(3)/GAAR /TP adjustments/ Cross Charge?</a:t>
            </a:r>
          </a:p>
          <a:p>
            <a:r>
              <a:rPr lang="en-US" dirty="0"/>
              <a:t>Related Party -40 A(2)(b)</a:t>
            </a:r>
          </a:p>
          <a:p>
            <a:r>
              <a:rPr lang="en-US" dirty="0"/>
              <a:t>Impact of Invoices reversals ( more than 6 months outstanding) </a:t>
            </a:r>
          </a:p>
          <a:p>
            <a:r>
              <a:rPr lang="en-US" dirty="0"/>
              <a:t>ITC under old Tax Regime  ( Right?)</a:t>
            </a:r>
          </a:p>
          <a:p>
            <a:pPr lvl="1"/>
            <a:r>
              <a:rPr lang="en-US" dirty="0"/>
              <a:t>Excise/Service Tax  – MODVAT/CENVAT</a:t>
            </a:r>
          </a:p>
          <a:p>
            <a:pPr lvl="1"/>
            <a:r>
              <a:rPr lang="en-US" dirty="0"/>
              <a:t>VAT – Input Tax Credit</a:t>
            </a:r>
          </a:p>
          <a:p>
            <a:pPr lvl="1">
              <a:buNone/>
            </a:pPr>
            <a:endParaRPr lang="en-US" dirty="0"/>
          </a:p>
        </p:txBody>
      </p:sp>
      <p:sp>
        <p:nvSpPr>
          <p:cNvPr id="4" name="Content Placeholder 3">
            <a:extLst>
              <a:ext uri="{FF2B5EF4-FFF2-40B4-BE49-F238E27FC236}">
                <a16:creationId xmlns:a16="http://schemas.microsoft.com/office/drawing/2014/main" xmlns="" id="{242DDE82-63A2-4528-AC79-BBA0C6C1EA98}"/>
              </a:ext>
            </a:extLst>
          </p:cNvPr>
          <p:cNvSpPr>
            <a:spLocks noGrp="1"/>
          </p:cNvSpPr>
          <p:nvPr>
            <p:ph sz="half" idx="2"/>
          </p:nvPr>
        </p:nvSpPr>
        <p:spPr/>
        <p:txBody>
          <a:bodyPr>
            <a:normAutofit fontScale="92500" lnSpcReduction="20000"/>
          </a:bodyPr>
          <a:lstStyle/>
          <a:p>
            <a:r>
              <a:rPr lang="en-US" dirty="0"/>
              <a:t>Works Contract Services</a:t>
            </a:r>
          </a:p>
          <a:p>
            <a:r>
              <a:rPr lang="en-US" dirty="0"/>
              <a:t>Settlement Commission ?</a:t>
            </a:r>
          </a:p>
          <a:p>
            <a:r>
              <a:rPr lang="en-US" dirty="0"/>
              <a:t>Valuation Rules  section 15 – Transaction Value? Open Market value ? ALP ? Similar supplies values ?Cross charge</a:t>
            </a:r>
          </a:p>
          <a:p>
            <a:r>
              <a:rPr lang="en-US" dirty="0"/>
              <a:t>Related Party ? Staff / Agents etc.</a:t>
            </a:r>
          </a:p>
          <a:p>
            <a:r>
              <a:rPr lang="en-US" dirty="0"/>
              <a:t>Impact of Invoices reversals ( more than 6 months outstanding)</a:t>
            </a:r>
          </a:p>
          <a:p>
            <a:r>
              <a:rPr lang="en-US" dirty="0"/>
              <a:t>ITC under GST Regime  ( Right?)</a:t>
            </a:r>
          </a:p>
          <a:p>
            <a:pPr lvl="1"/>
            <a:r>
              <a:rPr lang="en-US" dirty="0"/>
              <a:t>CGST +SGST or CGST+UTGST</a:t>
            </a:r>
          </a:p>
          <a:p>
            <a:pPr lvl="1"/>
            <a:r>
              <a:rPr lang="en-US" dirty="0"/>
              <a:t>IGST</a:t>
            </a:r>
          </a:p>
          <a:p>
            <a:pPr lvl="1"/>
            <a:r>
              <a:rPr lang="en-US" dirty="0"/>
              <a:t>Cess </a:t>
            </a:r>
          </a:p>
          <a:p>
            <a:pPr lvl="1">
              <a:buNone/>
            </a:pPr>
            <a:endParaRPr lang="en-US" dirty="0"/>
          </a:p>
          <a:p>
            <a:pPr marL="457200" lvl="1" indent="0">
              <a:buNone/>
            </a:pPr>
            <a:endParaRPr lang="en-US" b="1" dirty="0"/>
          </a:p>
          <a:p>
            <a:pPr marL="457200" lvl="1" indent="0">
              <a:buNone/>
            </a:pPr>
            <a:endParaRPr lang="en-US" sz="1800" b="1" dirty="0"/>
          </a:p>
          <a:p>
            <a:pPr lvl="1"/>
            <a:endParaRPr lang="en-US" dirty="0"/>
          </a:p>
          <a:p>
            <a:pPr marL="457200" lvl="1" indent="0">
              <a:buNone/>
            </a:pPr>
            <a:endParaRPr lang="en-IN" dirty="0"/>
          </a:p>
        </p:txBody>
      </p:sp>
      <p:sp>
        <p:nvSpPr>
          <p:cNvPr id="5" name="Footer Placeholder 4">
            <a:extLst>
              <a:ext uri="{FF2B5EF4-FFF2-40B4-BE49-F238E27FC236}">
                <a16:creationId xmlns:a16="http://schemas.microsoft.com/office/drawing/2014/main" xmlns="" id="{BE2048FA-0E71-4AD4-A03D-71D624AA7EE5}"/>
              </a:ext>
            </a:extLst>
          </p:cNvPr>
          <p:cNvSpPr>
            <a:spLocks noGrp="1"/>
          </p:cNvSpPr>
          <p:nvPr>
            <p:ph type="ftr" sz="quarter" idx="11"/>
          </p:nvPr>
        </p:nvSpPr>
        <p:spPr/>
        <p:txBody>
          <a:bodyPr/>
          <a:lstStyle/>
          <a:p>
            <a:r>
              <a:rPr lang="it-IT"/>
              <a:t>CA Nitin Bhuta Mobile No 09820295319 E-mail : nitin.bhuta@gmail.com</a:t>
            </a:r>
            <a:endParaRPr lang="en-US" dirty="0"/>
          </a:p>
        </p:txBody>
      </p:sp>
    </p:spTree>
    <p:extLst>
      <p:ext uri="{BB962C8B-B14F-4D97-AF65-F5344CB8AC3E}">
        <p14:creationId xmlns:p14="http://schemas.microsoft.com/office/powerpoint/2010/main" xmlns="" val="36420531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5533B03-FAE3-4E78-8B50-DE80CCFCF053}"/>
              </a:ext>
            </a:extLst>
          </p:cNvPr>
          <p:cNvSpPr>
            <a:spLocks noGrp="1"/>
          </p:cNvSpPr>
          <p:nvPr>
            <p:ph type="ctrTitle"/>
          </p:nvPr>
        </p:nvSpPr>
        <p:spPr/>
        <p:txBody>
          <a:bodyPr/>
          <a:lstStyle/>
          <a:p>
            <a:r>
              <a:rPr lang="en-US" dirty="0"/>
              <a:t>Thank You</a:t>
            </a:r>
            <a:endParaRPr lang="en-IN" dirty="0"/>
          </a:p>
        </p:txBody>
      </p:sp>
      <p:sp>
        <p:nvSpPr>
          <p:cNvPr id="3" name="Subtitle 2">
            <a:extLst>
              <a:ext uri="{FF2B5EF4-FFF2-40B4-BE49-F238E27FC236}">
                <a16:creationId xmlns:a16="http://schemas.microsoft.com/office/drawing/2014/main" xmlns="" id="{64663ADA-EF2F-4EB1-A043-45FF29648312}"/>
              </a:ext>
            </a:extLst>
          </p:cNvPr>
          <p:cNvSpPr>
            <a:spLocks noGrp="1"/>
          </p:cNvSpPr>
          <p:nvPr>
            <p:ph type="subTitle" idx="1"/>
          </p:nvPr>
        </p:nvSpPr>
        <p:spPr/>
        <p:txBody>
          <a:bodyPr/>
          <a:lstStyle/>
          <a:p>
            <a:r>
              <a:rPr lang="en-IN" dirty="0"/>
              <a:t>CA Nitin Bhuta.</a:t>
            </a:r>
          </a:p>
        </p:txBody>
      </p:sp>
    </p:spTree>
    <p:extLst>
      <p:ext uri="{BB962C8B-B14F-4D97-AF65-F5344CB8AC3E}">
        <p14:creationId xmlns:p14="http://schemas.microsoft.com/office/powerpoint/2010/main" xmlns="" val="40696123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62DE666-AA41-4AE9-BBF8-9B010839BEDE}"/>
              </a:ext>
            </a:extLst>
          </p:cNvPr>
          <p:cNvSpPr>
            <a:spLocks noGrp="1"/>
          </p:cNvSpPr>
          <p:nvPr>
            <p:ph type="title"/>
          </p:nvPr>
        </p:nvSpPr>
        <p:spPr/>
        <p:txBody>
          <a:bodyPr/>
          <a:lstStyle/>
          <a:p>
            <a:r>
              <a:rPr lang="en-US" dirty="0"/>
              <a:t> Audit &amp; Books of Accounts</a:t>
            </a:r>
            <a:endParaRPr lang="en-IN" dirty="0"/>
          </a:p>
        </p:txBody>
      </p:sp>
      <p:sp>
        <p:nvSpPr>
          <p:cNvPr id="3" name="Content Placeholder 2">
            <a:extLst>
              <a:ext uri="{FF2B5EF4-FFF2-40B4-BE49-F238E27FC236}">
                <a16:creationId xmlns:a16="http://schemas.microsoft.com/office/drawing/2014/main" xmlns="" id="{FE0666D1-BD78-4F78-A5FC-33B70C72FDD6}"/>
              </a:ext>
            </a:extLst>
          </p:cNvPr>
          <p:cNvSpPr>
            <a:spLocks noGrp="1"/>
          </p:cNvSpPr>
          <p:nvPr>
            <p:ph idx="1"/>
          </p:nvPr>
        </p:nvSpPr>
        <p:spPr/>
        <p:txBody>
          <a:bodyPr>
            <a:normAutofit/>
          </a:bodyPr>
          <a:lstStyle/>
          <a:p>
            <a:r>
              <a:rPr lang="en-US" sz="2000" dirty="0"/>
              <a:t>Enforced by Law – Statutory Audit/Tax Audit/VAT Audit/GST Audit/Society Law/Special Audits/Investigation Audits</a:t>
            </a:r>
          </a:p>
          <a:p>
            <a:r>
              <a:rPr lang="en-US" sz="2000" dirty="0"/>
              <a:t>Voluntary – Internal/Suo Motto/Due Diligence</a:t>
            </a:r>
          </a:p>
          <a:p>
            <a:r>
              <a:rPr lang="en-US" sz="2000" dirty="0"/>
              <a:t>Banks – Stock Audit/Revenue Audits/Forensic Audit/Concurrent Audit</a:t>
            </a:r>
          </a:p>
          <a:p>
            <a:r>
              <a:rPr lang="en-US" sz="2000" dirty="0"/>
              <a:t>Industry specific – Insurance , Aviations, SEBI, Pharma- FDA, Mandatory Testing  etc.</a:t>
            </a:r>
          </a:p>
          <a:p>
            <a:r>
              <a:rPr lang="en-US" sz="2000" dirty="0"/>
              <a:t>Any other Type of Audits </a:t>
            </a:r>
          </a:p>
          <a:p>
            <a:endParaRPr lang="en-US" sz="2000" dirty="0"/>
          </a:p>
          <a:p>
            <a:pPr marL="0" indent="0">
              <a:buNone/>
            </a:pPr>
            <a:endParaRPr lang="en-US" sz="2400" dirty="0"/>
          </a:p>
          <a:p>
            <a:endParaRPr lang="en-US" sz="2400" dirty="0"/>
          </a:p>
          <a:p>
            <a:pPr marL="0" indent="0">
              <a:buNone/>
            </a:pPr>
            <a:endParaRPr lang="en-IN" dirty="0"/>
          </a:p>
        </p:txBody>
      </p:sp>
      <p:sp>
        <p:nvSpPr>
          <p:cNvPr id="4" name="Footer Placeholder 3">
            <a:extLst>
              <a:ext uri="{FF2B5EF4-FFF2-40B4-BE49-F238E27FC236}">
                <a16:creationId xmlns:a16="http://schemas.microsoft.com/office/drawing/2014/main" xmlns="" id="{63822F70-A648-4CEE-8611-5EF4DBD00ACA}"/>
              </a:ext>
            </a:extLst>
          </p:cNvPr>
          <p:cNvSpPr>
            <a:spLocks noGrp="1"/>
          </p:cNvSpPr>
          <p:nvPr>
            <p:ph type="ftr" sz="quarter" idx="11"/>
          </p:nvPr>
        </p:nvSpPr>
        <p:spPr/>
        <p:txBody>
          <a:bodyPr/>
          <a:lstStyle/>
          <a:p>
            <a:r>
              <a:rPr lang="it-IT"/>
              <a:t>CA Nitin Bhuta Mobile No 09820295319 E-mail : nitin.bhuta@gmail.com</a:t>
            </a:r>
            <a:endParaRPr lang="en-US" dirty="0"/>
          </a:p>
        </p:txBody>
      </p:sp>
    </p:spTree>
    <p:extLst>
      <p:ext uri="{BB962C8B-B14F-4D97-AF65-F5344CB8AC3E}">
        <p14:creationId xmlns:p14="http://schemas.microsoft.com/office/powerpoint/2010/main" xmlns="" val="37240394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62DE666-AA41-4AE9-BBF8-9B010839BEDE}"/>
              </a:ext>
            </a:extLst>
          </p:cNvPr>
          <p:cNvSpPr>
            <a:spLocks noGrp="1"/>
          </p:cNvSpPr>
          <p:nvPr>
            <p:ph type="title"/>
          </p:nvPr>
        </p:nvSpPr>
        <p:spPr/>
        <p:txBody>
          <a:bodyPr/>
          <a:lstStyle/>
          <a:p>
            <a:r>
              <a:rPr lang="en-US" dirty="0"/>
              <a:t>Tax Audit under Income Tax Act 1961</a:t>
            </a:r>
            <a:endParaRPr lang="en-IN" dirty="0"/>
          </a:p>
        </p:txBody>
      </p:sp>
      <p:sp>
        <p:nvSpPr>
          <p:cNvPr id="3" name="Content Placeholder 2">
            <a:extLst>
              <a:ext uri="{FF2B5EF4-FFF2-40B4-BE49-F238E27FC236}">
                <a16:creationId xmlns:a16="http://schemas.microsoft.com/office/drawing/2014/main" xmlns="" id="{FE0666D1-BD78-4F78-A5FC-33B70C72FDD6}"/>
              </a:ext>
            </a:extLst>
          </p:cNvPr>
          <p:cNvSpPr>
            <a:spLocks noGrp="1"/>
          </p:cNvSpPr>
          <p:nvPr>
            <p:ph idx="1"/>
          </p:nvPr>
        </p:nvSpPr>
        <p:spPr/>
        <p:txBody>
          <a:bodyPr/>
          <a:lstStyle/>
          <a:p>
            <a:r>
              <a:rPr lang="en-US" sz="2000" dirty="0"/>
              <a:t>Tax audit u/s 44AB</a:t>
            </a:r>
          </a:p>
          <a:p>
            <a:r>
              <a:rPr lang="en-US" sz="2000" dirty="0"/>
              <a:t>Tax Audit u/s 44AB r.w.s. presumptive system of taxation</a:t>
            </a:r>
          </a:p>
          <a:p>
            <a:r>
              <a:rPr lang="en-US" sz="2000" dirty="0"/>
              <a:t>Turnover limit is Rs.1 crores for any business and Rs.50 Lakhs for the specified professionals</a:t>
            </a:r>
          </a:p>
          <a:p>
            <a:r>
              <a:rPr lang="en-US" sz="2000" dirty="0"/>
              <a:t>True and fair reporting of Total Income as determined u/s 28 of the Income Tax Act 1961</a:t>
            </a:r>
          </a:p>
          <a:p>
            <a:r>
              <a:rPr lang="en-US" sz="2000" dirty="0"/>
              <a:t>To administer the tax compliance effectively and efficiently and to act as aid to Revenue Authorities</a:t>
            </a:r>
          </a:p>
          <a:p>
            <a:r>
              <a:rPr lang="en-US" sz="2000" dirty="0"/>
              <a:t>Tax Audit Format – 3CA-3CD for the Corporates and 3CB-3CD for the Non Corporates</a:t>
            </a:r>
          </a:p>
          <a:p>
            <a:pPr marL="0" indent="0">
              <a:buNone/>
            </a:pPr>
            <a:endParaRPr lang="en-US" sz="2400" dirty="0"/>
          </a:p>
          <a:p>
            <a:endParaRPr lang="en-US" sz="2400" dirty="0"/>
          </a:p>
          <a:p>
            <a:pPr marL="0" indent="0">
              <a:buNone/>
            </a:pPr>
            <a:endParaRPr lang="en-IN" dirty="0"/>
          </a:p>
        </p:txBody>
      </p:sp>
      <p:sp>
        <p:nvSpPr>
          <p:cNvPr id="4" name="Footer Placeholder 3">
            <a:extLst>
              <a:ext uri="{FF2B5EF4-FFF2-40B4-BE49-F238E27FC236}">
                <a16:creationId xmlns:a16="http://schemas.microsoft.com/office/drawing/2014/main" xmlns="" id="{63822F70-A648-4CEE-8611-5EF4DBD00ACA}"/>
              </a:ext>
            </a:extLst>
          </p:cNvPr>
          <p:cNvSpPr>
            <a:spLocks noGrp="1"/>
          </p:cNvSpPr>
          <p:nvPr>
            <p:ph type="ftr" sz="quarter" idx="11"/>
          </p:nvPr>
        </p:nvSpPr>
        <p:spPr/>
        <p:txBody>
          <a:bodyPr/>
          <a:lstStyle/>
          <a:p>
            <a:r>
              <a:rPr lang="it-IT"/>
              <a:t>CA Nitin Bhuta Mobile No 09820295319 E-mail : nitin.bhuta@gmail.com</a:t>
            </a:r>
            <a:endParaRPr lang="en-US" dirty="0"/>
          </a:p>
        </p:txBody>
      </p:sp>
    </p:spTree>
    <p:extLst>
      <p:ext uri="{BB962C8B-B14F-4D97-AF65-F5344CB8AC3E}">
        <p14:creationId xmlns:p14="http://schemas.microsoft.com/office/powerpoint/2010/main" xmlns="" val="37240394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62DE666-AA41-4AE9-BBF8-9B010839BEDE}"/>
              </a:ext>
            </a:extLst>
          </p:cNvPr>
          <p:cNvSpPr>
            <a:spLocks noGrp="1"/>
          </p:cNvSpPr>
          <p:nvPr>
            <p:ph type="title"/>
          </p:nvPr>
        </p:nvSpPr>
        <p:spPr/>
        <p:txBody>
          <a:bodyPr/>
          <a:lstStyle/>
          <a:p>
            <a:r>
              <a:rPr lang="en-US" dirty="0"/>
              <a:t>Tax Audit under Income Tax Act 1961</a:t>
            </a:r>
            <a:endParaRPr lang="en-IN" dirty="0"/>
          </a:p>
        </p:txBody>
      </p:sp>
      <p:sp>
        <p:nvSpPr>
          <p:cNvPr id="3" name="Content Placeholder 2">
            <a:extLst>
              <a:ext uri="{FF2B5EF4-FFF2-40B4-BE49-F238E27FC236}">
                <a16:creationId xmlns:a16="http://schemas.microsoft.com/office/drawing/2014/main" xmlns="" id="{FE0666D1-BD78-4F78-A5FC-33B70C72FDD6}"/>
              </a:ext>
            </a:extLst>
          </p:cNvPr>
          <p:cNvSpPr>
            <a:spLocks noGrp="1"/>
          </p:cNvSpPr>
          <p:nvPr>
            <p:ph idx="1"/>
          </p:nvPr>
        </p:nvSpPr>
        <p:spPr/>
        <p:txBody>
          <a:bodyPr/>
          <a:lstStyle/>
          <a:p>
            <a:r>
              <a:rPr lang="en-US" sz="2400" dirty="0"/>
              <a:t>Is it </a:t>
            </a:r>
            <a:r>
              <a:rPr lang="en-US" sz="2400" b="1" dirty="0">
                <a:solidFill>
                  <a:srgbClr val="FF0000"/>
                </a:solidFill>
              </a:rPr>
              <a:t>test check reporting </a:t>
            </a:r>
            <a:r>
              <a:rPr lang="en-US" sz="2400" dirty="0"/>
              <a:t>or </a:t>
            </a:r>
            <a:r>
              <a:rPr lang="en-US" sz="2400" b="1" dirty="0">
                <a:solidFill>
                  <a:srgbClr val="FF0000"/>
                </a:solidFill>
              </a:rPr>
              <a:t>comprehensive verification </a:t>
            </a:r>
            <a:r>
              <a:rPr lang="en-US" sz="2400" dirty="0"/>
              <a:t>of books of accounts as well as records?</a:t>
            </a:r>
          </a:p>
          <a:p>
            <a:r>
              <a:rPr lang="en-US" sz="2400" b="1" dirty="0">
                <a:solidFill>
                  <a:srgbClr val="FF0000"/>
                </a:solidFill>
              </a:rPr>
              <a:t>Method of Accounting for Taxes – Inclusive and Exclusive</a:t>
            </a:r>
          </a:p>
          <a:p>
            <a:r>
              <a:rPr lang="en-US" sz="2400" b="1" dirty="0">
                <a:solidFill>
                  <a:srgbClr val="FF0000"/>
                </a:solidFill>
              </a:rPr>
              <a:t>Implication on the Financial statements for all</a:t>
            </a:r>
          </a:p>
          <a:p>
            <a:r>
              <a:rPr lang="en-US" sz="2400" b="1" dirty="0">
                <a:solidFill>
                  <a:srgbClr val="FF0000"/>
                </a:solidFill>
              </a:rPr>
              <a:t>Effect of Accounting Standards on the Financial Statements</a:t>
            </a:r>
          </a:p>
          <a:p>
            <a:r>
              <a:rPr lang="en-US" sz="2400" dirty="0"/>
              <a:t> </a:t>
            </a:r>
            <a:r>
              <a:rPr lang="en-US" sz="2400" b="1" dirty="0">
                <a:solidFill>
                  <a:srgbClr val="FF0000"/>
                </a:solidFill>
              </a:rPr>
              <a:t>Effect of ICDS on the Financial Statements</a:t>
            </a:r>
          </a:p>
          <a:p>
            <a:endParaRPr lang="en-US" sz="2400" b="1" dirty="0">
              <a:solidFill>
                <a:srgbClr val="FF0000"/>
              </a:solidFill>
            </a:endParaRPr>
          </a:p>
          <a:p>
            <a:endParaRPr lang="en-US" sz="2400" dirty="0"/>
          </a:p>
          <a:p>
            <a:endParaRPr lang="en-US" sz="2400" dirty="0"/>
          </a:p>
          <a:p>
            <a:pPr marL="0" indent="0">
              <a:buNone/>
            </a:pPr>
            <a:endParaRPr lang="en-IN" dirty="0"/>
          </a:p>
        </p:txBody>
      </p:sp>
      <p:sp>
        <p:nvSpPr>
          <p:cNvPr id="4" name="Footer Placeholder 3">
            <a:extLst>
              <a:ext uri="{FF2B5EF4-FFF2-40B4-BE49-F238E27FC236}">
                <a16:creationId xmlns:a16="http://schemas.microsoft.com/office/drawing/2014/main" xmlns="" id="{17240D77-B977-4CA9-85B3-85C45E654A47}"/>
              </a:ext>
            </a:extLst>
          </p:cNvPr>
          <p:cNvSpPr>
            <a:spLocks noGrp="1"/>
          </p:cNvSpPr>
          <p:nvPr>
            <p:ph type="ftr" sz="quarter" idx="11"/>
          </p:nvPr>
        </p:nvSpPr>
        <p:spPr/>
        <p:txBody>
          <a:bodyPr/>
          <a:lstStyle/>
          <a:p>
            <a:r>
              <a:rPr lang="it-IT"/>
              <a:t>CA Nitin Bhuta Mobile No 09820295319 E-mail : nitin.bhuta@gmail.com</a:t>
            </a:r>
            <a:endParaRPr lang="en-US" dirty="0"/>
          </a:p>
        </p:txBody>
      </p:sp>
    </p:spTree>
    <p:extLst>
      <p:ext uri="{BB962C8B-B14F-4D97-AF65-F5344CB8AC3E}">
        <p14:creationId xmlns:p14="http://schemas.microsoft.com/office/powerpoint/2010/main" xmlns="" val="20127201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62DE666-AA41-4AE9-BBF8-9B010839BEDE}"/>
              </a:ext>
            </a:extLst>
          </p:cNvPr>
          <p:cNvSpPr>
            <a:spLocks noGrp="1"/>
          </p:cNvSpPr>
          <p:nvPr>
            <p:ph type="title"/>
          </p:nvPr>
        </p:nvSpPr>
        <p:spPr/>
        <p:txBody>
          <a:bodyPr/>
          <a:lstStyle/>
          <a:p>
            <a:r>
              <a:rPr lang="en-US" dirty="0"/>
              <a:t>Tax Audit under Income Tax Act 1961</a:t>
            </a:r>
            <a:endParaRPr lang="en-IN" dirty="0"/>
          </a:p>
        </p:txBody>
      </p:sp>
      <p:sp>
        <p:nvSpPr>
          <p:cNvPr id="3" name="Content Placeholder 2">
            <a:extLst>
              <a:ext uri="{FF2B5EF4-FFF2-40B4-BE49-F238E27FC236}">
                <a16:creationId xmlns:a16="http://schemas.microsoft.com/office/drawing/2014/main" xmlns="" id="{FE0666D1-BD78-4F78-A5FC-33B70C72FDD6}"/>
              </a:ext>
            </a:extLst>
          </p:cNvPr>
          <p:cNvSpPr>
            <a:spLocks noGrp="1"/>
          </p:cNvSpPr>
          <p:nvPr>
            <p:ph idx="1"/>
          </p:nvPr>
        </p:nvSpPr>
        <p:spPr/>
        <p:txBody>
          <a:bodyPr>
            <a:normAutofit fontScale="85000" lnSpcReduction="20000"/>
          </a:bodyPr>
          <a:lstStyle/>
          <a:p>
            <a:r>
              <a:rPr lang="en-US" sz="2400" dirty="0">
                <a:solidFill>
                  <a:schemeClr val="tx1"/>
                </a:solidFill>
              </a:rPr>
              <a:t>ICDS I – Accounting Policies</a:t>
            </a:r>
          </a:p>
          <a:p>
            <a:r>
              <a:rPr lang="en-US" sz="2400" dirty="0">
                <a:solidFill>
                  <a:schemeClr val="tx1"/>
                </a:solidFill>
              </a:rPr>
              <a:t>ICDS II – Valuation of Inventories</a:t>
            </a:r>
          </a:p>
          <a:p>
            <a:r>
              <a:rPr lang="en-US" sz="2400" dirty="0">
                <a:solidFill>
                  <a:schemeClr val="tx1"/>
                </a:solidFill>
              </a:rPr>
              <a:t>ICDS III –Construction Contracts</a:t>
            </a:r>
          </a:p>
          <a:p>
            <a:r>
              <a:rPr lang="en-US" sz="2400" dirty="0">
                <a:solidFill>
                  <a:schemeClr val="tx1"/>
                </a:solidFill>
              </a:rPr>
              <a:t>ICDS IV- Revenue Recognitions</a:t>
            </a:r>
          </a:p>
          <a:p>
            <a:r>
              <a:rPr lang="en-US" sz="2400" dirty="0">
                <a:solidFill>
                  <a:schemeClr val="tx1"/>
                </a:solidFill>
              </a:rPr>
              <a:t>ICDS V – Tangible Fixed Assets</a:t>
            </a:r>
          </a:p>
          <a:p>
            <a:r>
              <a:rPr lang="en-US" sz="2400" dirty="0">
                <a:solidFill>
                  <a:schemeClr val="tx1"/>
                </a:solidFill>
              </a:rPr>
              <a:t>ICDS VI- Changes in Foreign Exchange rates</a:t>
            </a:r>
          </a:p>
          <a:p>
            <a:r>
              <a:rPr lang="en-US" sz="2400" dirty="0">
                <a:solidFill>
                  <a:schemeClr val="tx1"/>
                </a:solidFill>
              </a:rPr>
              <a:t>ICDS VII – Government Grants</a:t>
            </a:r>
          </a:p>
          <a:p>
            <a:r>
              <a:rPr lang="en-US" sz="2400" dirty="0">
                <a:solidFill>
                  <a:schemeClr val="tx1"/>
                </a:solidFill>
              </a:rPr>
              <a:t>ICDS VIII – Securities</a:t>
            </a:r>
          </a:p>
          <a:p>
            <a:r>
              <a:rPr lang="en-US" sz="2400" dirty="0">
                <a:solidFill>
                  <a:schemeClr val="tx1"/>
                </a:solidFill>
              </a:rPr>
              <a:t>ICDS IX – Borrowing Costs</a:t>
            </a:r>
          </a:p>
          <a:p>
            <a:r>
              <a:rPr lang="en-US" sz="2400" dirty="0">
                <a:solidFill>
                  <a:schemeClr val="tx1"/>
                </a:solidFill>
              </a:rPr>
              <a:t>ICDS X – Provisions Contingent Liabilities and Contingent Assets </a:t>
            </a:r>
          </a:p>
          <a:p>
            <a:endParaRPr lang="en-US" sz="2400" dirty="0">
              <a:solidFill>
                <a:schemeClr val="tx1"/>
              </a:solidFill>
            </a:endParaRPr>
          </a:p>
          <a:p>
            <a:endParaRPr lang="en-US" sz="2400" dirty="0"/>
          </a:p>
          <a:p>
            <a:endParaRPr lang="en-US" sz="2400" dirty="0"/>
          </a:p>
          <a:p>
            <a:pPr marL="0" indent="0">
              <a:buNone/>
            </a:pPr>
            <a:endParaRPr lang="en-IN" dirty="0"/>
          </a:p>
        </p:txBody>
      </p:sp>
      <p:sp>
        <p:nvSpPr>
          <p:cNvPr id="4" name="Footer Placeholder 3">
            <a:extLst>
              <a:ext uri="{FF2B5EF4-FFF2-40B4-BE49-F238E27FC236}">
                <a16:creationId xmlns:a16="http://schemas.microsoft.com/office/drawing/2014/main" xmlns="" id="{EDC939D0-AF9C-48A7-A38F-1EBEEAF4ABEB}"/>
              </a:ext>
            </a:extLst>
          </p:cNvPr>
          <p:cNvSpPr>
            <a:spLocks noGrp="1"/>
          </p:cNvSpPr>
          <p:nvPr>
            <p:ph type="ftr" sz="quarter" idx="11"/>
          </p:nvPr>
        </p:nvSpPr>
        <p:spPr/>
        <p:txBody>
          <a:bodyPr/>
          <a:lstStyle/>
          <a:p>
            <a:r>
              <a:rPr lang="it-IT"/>
              <a:t>CA Nitin Bhuta Mobile No 09820295319 E-mail : nitin.bhuta@gmail.com</a:t>
            </a:r>
            <a:endParaRPr lang="en-US" dirty="0"/>
          </a:p>
        </p:txBody>
      </p:sp>
    </p:spTree>
    <p:extLst>
      <p:ext uri="{BB962C8B-B14F-4D97-AF65-F5344CB8AC3E}">
        <p14:creationId xmlns:p14="http://schemas.microsoft.com/office/powerpoint/2010/main" xmlns="" val="34054012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CAD27FC-B176-4D23-BECB-925A9FF670DA}"/>
              </a:ext>
            </a:extLst>
          </p:cNvPr>
          <p:cNvSpPr>
            <a:spLocks noGrp="1"/>
          </p:cNvSpPr>
          <p:nvPr>
            <p:ph type="title"/>
          </p:nvPr>
        </p:nvSpPr>
        <p:spPr/>
        <p:txBody>
          <a:bodyPr>
            <a:normAutofit fontScale="90000"/>
          </a:bodyPr>
          <a:lstStyle/>
          <a:p>
            <a:r>
              <a:rPr lang="en-US" dirty="0"/>
              <a:t>Does GST compliance has any impact on Tax Audit as per Income Tax Act 1961?</a:t>
            </a:r>
            <a:endParaRPr lang="en-IN" dirty="0"/>
          </a:p>
        </p:txBody>
      </p:sp>
      <p:sp>
        <p:nvSpPr>
          <p:cNvPr id="3" name="Content Placeholder 2">
            <a:extLst>
              <a:ext uri="{FF2B5EF4-FFF2-40B4-BE49-F238E27FC236}">
                <a16:creationId xmlns:a16="http://schemas.microsoft.com/office/drawing/2014/main" xmlns="" id="{61E03B20-98B9-4BC7-BB33-6495B5CCD514}"/>
              </a:ext>
            </a:extLst>
          </p:cNvPr>
          <p:cNvSpPr>
            <a:spLocks noGrp="1"/>
          </p:cNvSpPr>
          <p:nvPr>
            <p:ph sz="half" idx="1"/>
          </p:nvPr>
        </p:nvSpPr>
        <p:spPr/>
        <p:txBody>
          <a:bodyPr>
            <a:normAutofit fontScale="92500" lnSpcReduction="10000"/>
          </a:bodyPr>
          <a:lstStyle/>
          <a:p>
            <a:r>
              <a:rPr lang="en-US" dirty="0"/>
              <a:t>Under Income Tax Act 1961</a:t>
            </a:r>
          </a:p>
          <a:p>
            <a:pPr lvl="1"/>
            <a:r>
              <a:rPr lang="en-US" b="1" dirty="0">
                <a:solidFill>
                  <a:srgbClr val="FF0000"/>
                </a:solidFill>
              </a:rPr>
              <a:t>True &amp; Fair view ?</a:t>
            </a:r>
          </a:p>
          <a:p>
            <a:pPr lvl="1"/>
            <a:r>
              <a:rPr lang="en-US" dirty="0"/>
              <a:t>Under presumptive system of taxation, Assessee needs to offer minimum prescribed percentage of profits whereby </a:t>
            </a:r>
            <a:r>
              <a:rPr lang="en-US" b="1" dirty="0">
                <a:solidFill>
                  <a:srgbClr val="FF0000"/>
                </a:solidFill>
              </a:rPr>
              <a:t>books of accounts may or may not be maintained?</a:t>
            </a:r>
          </a:p>
          <a:p>
            <a:pPr lvl="1"/>
            <a:r>
              <a:rPr lang="en-US" b="1" dirty="0">
                <a:solidFill>
                  <a:srgbClr val="FF0000"/>
                </a:solidFill>
              </a:rPr>
              <a:t>Test check or comprehensive reporting?</a:t>
            </a:r>
          </a:p>
          <a:p>
            <a:pPr lvl="1"/>
            <a:r>
              <a:rPr lang="en-US" b="1" dirty="0">
                <a:solidFill>
                  <a:srgbClr val="FF0000"/>
                </a:solidFill>
              </a:rPr>
              <a:t>Turnover Limit is 1 Crore/50 lakhs – for presumptive system – limit is two crores </a:t>
            </a:r>
            <a:endParaRPr lang="en-IN" b="1" dirty="0">
              <a:solidFill>
                <a:srgbClr val="FF0000"/>
              </a:solidFill>
            </a:endParaRPr>
          </a:p>
        </p:txBody>
      </p:sp>
      <p:sp>
        <p:nvSpPr>
          <p:cNvPr id="4" name="Content Placeholder 3">
            <a:extLst>
              <a:ext uri="{FF2B5EF4-FFF2-40B4-BE49-F238E27FC236}">
                <a16:creationId xmlns:a16="http://schemas.microsoft.com/office/drawing/2014/main" xmlns="" id="{242DDE82-63A2-4528-AC79-BBA0C6C1EA98}"/>
              </a:ext>
            </a:extLst>
          </p:cNvPr>
          <p:cNvSpPr>
            <a:spLocks noGrp="1"/>
          </p:cNvSpPr>
          <p:nvPr>
            <p:ph sz="half" idx="2"/>
          </p:nvPr>
        </p:nvSpPr>
        <p:spPr/>
        <p:txBody>
          <a:bodyPr>
            <a:normAutofit fontScale="92500" lnSpcReduction="10000"/>
          </a:bodyPr>
          <a:lstStyle/>
          <a:p>
            <a:r>
              <a:rPr lang="en-US" dirty="0"/>
              <a:t>Under GST Act 2017 w.e.f 1/7/2017 </a:t>
            </a:r>
          </a:p>
          <a:p>
            <a:pPr lvl="1"/>
            <a:r>
              <a:rPr lang="en-US" sz="1800" b="1" dirty="0">
                <a:solidFill>
                  <a:srgbClr val="FF0000"/>
                </a:solidFill>
              </a:rPr>
              <a:t>True and correct? – IT -T and F </a:t>
            </a:r>
          </a:p>
          <a:p>
            <a:pPr lvl="1"/>
            <a:r>
              <a:rPr lang="en-US" sz="1800" b="1" dirty="0">
                <a:solidFill>
                  <a:srgbClr val="FF0000"/>
                </a:solidFill>
              </a:rPr>
              <a:t>Transactions audit? – complete/Test? – Books of accounts – mandatory/optional?</a:t>
            </a:r>
          </a:p>
          <a:p>
            <a:pPr lvl="1"/>
            <a:r>
              <a:rPr lang="en-US" sz="1800" b="1" dirty="0">
                <a:solidFill>
                  <a:srgbClr val="FF0000"/>
                </a:solidFill>
              </a:rPr>
              <a:t>Whether can apply test checks for GST Audit?</a:t>
            </a:r>
          </a:p>
          <a:p>
            <a:pPr lvl="1"/>
            <a:r>
              <a:rPr lang="en-US" sz="1800" b="1" dirty="0">
                <a:solidFill>
                  <a:srgbClr val="FF0000"/>
                </a:solidFill>
              </a:rPr>
              <a:t>Applicable when aggregate Turnover exceeds Rs.2 crores?</a:t>
            </a:r>
          </a:p>
          <a:p>
            <a:pPr lvl="1"/>
            <a:r>
              <a:rPr lang="en-US" sz="1800" b="1" dirty="0">
                <a:solidFill>
                  <a:srgbClr val="FF0000"/>
                </a:solidFill>
              </a:rPr>
              <a:t>Audit report format yet to be notified</a:t>
            </a:r>
          </a:p>
          <a:p>
            <a:pPr marL="457200" lvl="1" indent="0">
              <a:buNone/>
            </a:pPr>
            <a:endParaRPr lang="en-IN" dirty="0"/>
          </a:p>
        </p:txBody>
      </p:sp>
      <p:sp>
        <p:nvSpPr>
          <p:cNvPr id="5" name="Footer Placeholder 4">
            <a:extLst>
              <a:ext uri="{FF2B5EF4-FFF2-40B4-BE49-F238E27FC236}">
                <a16:creationId xmlns:a16="http://schemas.microsoft.com/office/drawing/2014/main" xmlns="" id="{8F45E8F8-55D2-4B5B-8C45-86EA0634CBBC}"/>
              </a:ext>
            </a:extLst>
          </p:cNvPr>
          <p:cNvSpPr>
            <a:spLocks noGrp="1"/>
          </p:cNvSpPr>
          <p:nvPr>
            <p:ph type="ftr" sz="quarter" idx="11"/>
          </p:nvPr>
        </p:nvSpPr>
        <p:spPr/>
        <p:txBody>
          <a:bodyPr/>
          <a:lstStyle/>
          <a:p>
            <a:r>
              <a:rPr lang="it-IT"/>
              <a:t>CA Nitin Bhuta Mobile No 09820295319 E-mail : nitin.bhuta@gmail.com</a:t>
            </a:r>
            <a:endParaRPr lang="en-US" dirty="0"/>
          </a:p>
        </p:txBody>
      </p:sp>
    </p:spTree>
    <p:extLst>
      <p:ext uri="{BB962C8B-B14F-4D97-AF65-F5344CB8AC3E}">
        <p14:creationId xmlns:p14="http://schemas.microsoft.com/office/powerpoint/2010/main" xmlns="" val="39428363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CAD27FC-B176-4D23-BECB-925A9FF670DA}"/>
              </a:ext>
            </a:extLst>
          </p:cNvPr>
          <p:cNvSpPr>
            <a:spLocks noGrp="1"/>
          </p:cNvSpPr>
          <p:nvPr>
            <p:ph type="title"/>
          </p:nvPr>
        </p:nvSpPr>
        <p:spPr/>
        <p:txBody>
          <a:bodyPr>
            <a:normAutofit fontScale="90000"/>
          </a:bodyPr>
          <a:lstStyle/>
          <a:p>
            <a:r>
              <a:rPr lang="en-US" dirty="0"/>
              <a:t>Does GST compliance has any impact on Tax Audit as per Income Tax Act 1961?</a:t>
            </a:r>
            <a:endParaRPr lang="en-IN" dirty="0"/>
          </a:p>
        </p:txBody>
      </p:sp>
      <p:sp>
        <p:nvSpPr>
          <p:cNvPr id="3" name="Content Placeholder 2">
            <a:extLst>
              <a:ext uri="{FF2B5EF4-FFF2-40B4-BE49-F238E27FC236}">
                <a16:creationId xmlns:a16="http://schemas.microsoft.com/office/drawing/2014/main" xmlns="" id="{61E03B20-98B9-4BC7-BB33-6495B5CCD514}"/>
              </a:ext>
            </a:extLst>
          </p:cNvPr>
          <p:cNvSpPr>
            <a:spLocks noGrp="1"/>
          </p:cNvSpPr>
          <p:nvPr>
            <p:ph sz="half" idx="1"/>
          </p:nvPr>
        </p:nvSpPr>
        <p:spPr/>
        <p:txBody>
          <a:bodyPr>
            <a:normAutofit fontScale="92500" lnSpcReduction="10000"/>
          </a:bodyPr>
          <a:lstStyle/>
          <a:p>
            <a:r>
              <a:rPr lang="en-US" dirty="0"/>
              <a:t>Under Income Tax Act 1961</a:t>
            </a:r>
          </a:p>
          <a:p>
            <a:pPr lvl="1"/>
            <a:r>
              <a:rPr lang="en-US" dirty="0"/>
              <a:t>Name and address of the Branches – additional place of business reporting under clause 2 of Form 3CA /3CD.</a:t>
            </a:r>
          </a:p>
          <a:p>
            <a:pPr lvl="1"/>
            <a:r>
              <a:rPr lang="en-US" dirty="0"/>
              <a:t>Turnover/Gross Receipts</a:t>
            </a:r>
          </a:p>
          <a:p>
            <a:pPr lvl="1"/>
            <a:r>
              <a:rPr lang="en-US" dirty="0"/>
              <a:t>One consolidated Financial statements are considered for reporting of Income as determined u/s 28 of the Income Tax Act 1961.</a:t>
            </a:r>
          </a:p>
          <a:p>
            <a:pPr lvl="1"/>
            <a:r>
              <a:rPr lang="en-US" dirty="0"/>
              <a:t>Reporting of GST collected and GST paid depending on the method of accounting followed by the assessee?</a:t>
            </a:r>
          </a:p>
          <a:p>
            <a:pPr lvl="1"/>
            <a:endParaRPr lang="en-US" dirty="0"/>
          </a:p>
          <a:p>
            <a:pPr lvl="1"/>
            <a:endParaRPr lang="en-US" dirty="0"/>
          </a:p>
        </p:txBody>
      </p:sp>
      <p:sp>
        <p:nvSpPr>
          <p:cNvPr id="4" name="Content Placeholder 3">
            <a:extLst>
              <a:ext uri="{FF2B5EF4-FFF2-40B4-BE49-F238E27FC236}">
                <a16:creationId xmlns:a16="http://schemas.microsoft.com/office/drawing/2014/main" xmlns="" id="{242DDE82-63A2-4528-AC79-BBA0C6C1EA98}"/>
              </a:ext>
            </a:extLst>
          </p:cNvPr>
          <p:cNvSpPr>
            <a:spLocks noGrp="1"/>
          </p:cNvSpPr>
          <p:nvPr>
            <p:ph sz="half" idx="2"/>
          </p:nvPr>
        </p:nvSpPr>
        <p:spPr/>
        <p:txBody>
          <a:bodyPr>
            <a:normAutofit fontScale="92500" lnSpcReduction="10000"/>
          </a:bodyPr>
          <a:lstStyle/>
          <a:p>
            <a:r>
              <a:rPr lang="en-US" dirty="0"/>
              <a:t>Under GST Act 2017 w.e.f 1/7/2017 </a:t>
            </a:r>
          </a:p>
          <a:p>
            <a:pPr lvl="1"/>
            <a:r>
              <a:rPr lang="en-US" sz="1900" dirty="0"/>
              <a:t>Separate audit report for each GST Registrations</a:t>
            </a:r>
          </a:p>
          <a:p>
            <a:pPr lvl="1"/>
            <a:r>
              <a:rPr lang="en-US" sz="1900" dirty="0"/>
              <a:t>Aggregate Turnover/Turnover in State/Turnover in Union Territory</a:t>
            </a:r>
          </a:p>
          <a:p>
            <a:pPr lvl="1"/>
            <a:r>
              <a:rPr lang="en-US" sz="1900" dirty="0"/>
              <a:t>Separate financial statements for each GST Registrations</a:t>
            </a:r>
          </a:p>
          <a:p>
            <a:pPr lvl="1"/>
            <a:r>
              <a:rPr lang="en-US" sz="1900" dirty="0"/>
              <a:t>Reconciliations – GSTR 1- outward supply , GSTR 2A – Inward Supply, GSTR 1 – GSTR 3B?</a:t>
            </a:r>
          </a:p>
          <a:p>
            <a:pPr lvl="1"/>
            <a:endParaRPr lang="en-US" dirty="0"/>
          </a:p>
          <a:p>
            <a:pPr marL="457200" lvl="1" indent="0">
              <a:buNone/>
            </a:pPr>
            <a:endParaRPr lang="en-IN" dirty="0"/>
          </a:p>
        </p:txBody>
      </p:sp>
      <p:sp>
        <p:nvSpPr>
          <p:cNvPr id="5" name="Footer Placeholder 4">
            <a:extLst>
              <a:ext uri="{FF2B5EF4-FFF2-40B4-BE49-F238E27FC236}">
                <a16:creationId xmlns:a16="http://schemas.microsoft.com/office/drawing/2014/main" xmlns="" id="{ED20DADD-6BBF-4961-B86A-D6CEB8B45331}"/>
              </a:ext>
            </a:extLst>
          </p:cNvPr>
          <p:cNvSpPr>
            <a:spLocks noGrp="1"/>
          </p:cNvSpPr>
          <p:nvPr>
            <p:ph type="ftr" sz="quarter" idx="11"/>
          </p:nvPr>
        </p:nvSpPr>
        <p:spPr/>
        <p:txBody>
          <a:bodyPr/>
          <a:lstStyle/>
          <a:p>
            <a:r>
              <a:rPr lang="it-IT"/>
              <a:t>CA Nitin Bhuta Mobile No 09820295319 E-mail : nitin.bhuta@gmail.com</a:t>
            </a:r>
            <a:endParaRPr lang="en-US" dirty="0"/>
          </a:p>
        </p:txBody>
      </p:sp>
    </p:spTree>
    <p:extLst>
      <p:ext uri="{BB962C8B-B14F-4D97-AF65-F5344CB8AC3E}">
        <p14:creationId xmlns:p14="http://schemas.microsoft.com/office/powerpoint/2010/main" xmlns="" val="8455808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CAD27FC-B176-4D23-BECB-925A9FF670DA}"/>
              </a:ext>
            </a:extLst>
          </p:cNvPr>
          <p:cNvSpPr>
            <a:spLocks noGrp="1"/>
          </p:cNvSpPr>
          <p:nvPr>
            <p:ph type="title"/>
          </p:nvPr>
        </p:nvSpPr>
        <p:spPr/>
        <p:txBody>
          <a:bodyPr>
            <a:normAutofit fontScale="90000"/>
          </a:bodyPr>
          <a:lstStyle/>
          <a:p>
            <a:r>
              <a:rPr lang="en-US" dirty="0"/>
              <a:t>Does GST compliance has any impact on Tax Audit as per Income Tax Act 1961?</a:t>
            </a:r>
            <a:endParaRPr lang="en-IN" dirty="0"/>
          </a:p>
        </p:txBody>
      </p:sp>
      <p:sp>
        <p:nvSpPr>
          <p:cNvPr id="3" name="Content Placeholder 2">
            <a:extLst>
              <a:ext uri="{FF2B5EF4-FFF2-40B4-BE49-F238E27FC236}">
                <a16:creationId xmlns:a16="http://schemas.microsoft.com/office/drawing/2014/main" xmlns="" id="{61E03B20-98B9-4BC7-BB33-6495B5CCD514}"/>
              </a:ext>
            </a:extLst>
          </p:cNvPr>
          <p:cNvSpPr>
            <a:spLocks noGrp="1"/>
          </p:cNvSpPr>
          <p:nvPr>
            <p:ph sz="half" idx="1"/>
          </p:nvPr>
        </p:nvSpPr>
        <p:spPr/>
        <p:txBody>
          <a:bodyPr>
            <a:normAutofit fontScale="70000" lnSpcReduction="20000"/>
          </a:bodyPr>
          <a:lstStyle/>
          <a:p>
            <a:r>
              <a:rPr lang="en-US" dirty="0"/>
              <a:t>Under Income Tax Act 1961</a:t>
            </a:r>
          </a:p>
          <a:p>
            <a:pPr lvl="1"/>
            <a:r>
              <a:rPr lang="en-US" sz="2400" b="1" dirty="0"/>
              <a:t>Deduction u/s 43B. – all kinds of Taxes , </a:t>
            </a:r>
            <a:r>
              <a:rPr lang="en-US" sz="2400" b="1" dirty="0" err="1"/>
              <a:t>Cess</a:t>
            </a:r>
            <a:r>
              <a:rPr lang="en-US" sz="2400" b="1" dirty="0"/>
              <a:t> Contribution etc</a:t>
            </a:r>
          </a:p>
          <a:p>
            <a:pPr lvl="1"/>
            <a:r>
              <a:rPr lang="en-US" sz="2400" b="1" dirty="0"/>
              <a:t>Inward Supply – withholding tax implications ?</a:t>
            </a:r>
          </a:p>
          <a:p>
            <a:pPr lvl="1"/>
            <a:r>
              <a:rPr lang="en-US" sz="2400" b="1" dirty="0"/>
              <a:t>Maintenance of records under Income Tax Law? Clause 11 of the Tax audit report</a:t>
            </a:r>
          </a:p>
          <a:p>
            <a:pPr lvl="1"/>
            <a:r>
              <a:rPr lang="en-US" sz="2400" b="1" dirty="0"/>
              <a:t>Quantitative reporting under Income Tax Law – Trading, Manufacturing , Job Work, Exports etc. – Clause 35</a:t>
            </a:r>
          </a:p>
          <a:p>
            <a:pPr lvl="1"/>
            <a:endParaRPr lang="en-US" dirty="0"/>
          </a:p>
          <a:p>
            <a:pPr lvl="1"/>
            <a:endParaRPr lang="en-US" dirty="0"/>
          </a:p>
        </p:txBody>
      </p:sp>
      <p:sp>
        <p:nvSpPr>
          <p:cNvPr id="4" name="Content Placeholder 3">
            <a:extLst>
              <a:ext uri="{FF2B5EF4-FFF2-40B4-BE49-F238E27FC236}">
                <a16:creationId xmlns:a16="http://schemas.microsoft.com/office/drawing/2014/main" xmlns="" id="{242DDE82-63A2-4528-AC79-BBA0C6C1EA98}"/>
              </a:ext>
            </a:extLst>
          </p:cNvPr>
          <p:cNvSpPr>
            <a:spLocks noGrp="1"/>
          </p:cNvSpPr>
          <p:nvPr>
            <p:ph sz="half" idx="2"/>
          </p:nvPr>
        </p:nvSpPr>
        <p:spPr/>
        <p:txBody>
          <a:bodyPr>
            <a:normAutofit fontScale="70000" lnSpcReduction="20000"/>
          </a:bodyPr>
          <a:lstStyle/>
          <a:p>
            <a:r>
              <a:rPr lang="en-US" dirty="0"/>
              <a:t>Under GST Act 2017 w.e.f 1/7/2017 </a:t>
            </a:r>
          </a:p>
          <a:p>
            <a:pPr lvl="1"/>
            <a:r>
              <a:rPr lang="en-US" sz="2100" b="1" dirty="0"/>
              <a:t>Reconciliations of Electronic Cash Ledger  &amp; credit Ledger vis-à-vis books of accounts?</a:t>
            </a:r>
          </a:p>
          <a:p>
            <a:pPr lvl="1"/>
            <a:r>
              <a:rPr lang="en-US" sz="2100" b="1" dirty="0"/>
              <a:t>GSTR 2A – Invoice available with us but not reported in 2A or reported in 2A but not recorded in the books of accounts? Defective Invoices</a:t>
            </a:r>
          </a:p>
          <a:p>
            <a:pPr lvl="1"/>
            <a:r>
              <a:rPr lang="en-US" sz="2100" b="1" dirty="0"/>
              <a:t>Quantitative reconciliations – HSN Code , Rate of levy vis-à-vis quantitative details reported in Tax Audit Report? </a:t>
            </a:r>
          </a:p>
          <a:p>
            <a:pPr lvl="1"/>
            <a:r>
              <a:rPr lang="en-US" sz="2100" b="1" dirty="0"/>
              <a:t>Variation in tax rate due to HSN classifications?</a:t>
            </a:r>
          </a:p>
          <a:p>
            <a:pPr lvl="1"/>
            <a:endParaRPr lang="en-US" dirty="0"/>
          </a:p>
          <a:p>
            <a:pPr marL="457200" lvl="1" indent="0">
              <a:buNone/>
            </a:pPr>
            <a:endParaRPr lang="en-IN" dirty="0"/>
          </a:p>
        </p:txBody>
      </p:sp>
      <p:sp>
        <p:nvSpPr>
          <p:cNvPr id="5" name="Footer Placeholder 4">
            <a:extLst>
              <a:ext uri="{FF2B5EF4-FFF2-40B4-BE49-F238E27FC236}">
                <a16:creationId xmlns:a16="http://schemas.microsoft.com/office/drawing/2014/main" xmlns="" id="{37E32D75-3F60-40E3-AA71-F0D374449504}"/>
              </a:ext>
            </a:extLst>
          </p:cNvPr>
          <p:cNvSpPr>
            <a:spLocks noGrp="1"/>
          </p:cNvSpPr>
          <p:nvPr>
            <p:ph type="ftr" sz="quarter" idx="11"/>
          </p:nvPr>
        </p:nvSpPr>
        <p:spPr/>
        <p:txBody>
          <a:bodyPr/>
          <a:lstStyle/>
          <a:p>
            <a:r>
              <a:rPr lang="it-IT"/>
              <a:t>CA Nitin Bhuta Mobile No 09820295319 E-mail : nitin.bhuta@gmail.com</a:t>
            </a:r>
            <a:endParaRPr lang="en-US" dirty="0"/>
          </a:p>
        </p:txBody>
      </p:sp>
    </p:spTree>
    <p:extLst>
      <p:ext uri="{BB962C8B-B14F-4D97-AF65-F5344CB8AC3E}">
        <p14:creationId xmlns:p14="http://schemas.microsoft.com/office/powerpoint/2010/main" xmlns="" val="41739039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CAD27FC-B176-4D23-BECB-925A9FF670DA}"/>
              </a:ext>
            </a:extLst>
          </p:cNvPr>
          <p:cNvSpPr>
            <a:spLocks noGrp="1"/>
          </p:cNvSpPr>
          <p:nvPr>
            <p:ph type="title"/>
          </p:nvPr>
        </p:nvSpPr>
        <p:spPr/>
        <p:txBody>
          <a:bodyPr>
            <a:normAutofit fontScale="90000"/>
          </a:bodyPr>
          <a:lstStyle/>
          <a:p>
            <a:r>
              <a:rPr lang="en-US" dirty="0"/>
              <a:t>Does GST compliance has any impact on Tax Audit as per Income Tax Act 1961?</a:t>
            </a:r>
            <a:endParaRPr lang="en-IN" dirty="0"/>
          </a:p>
        </p:txBody>
      </p:sp>
      <p:sp>
        <p:nvSpPr>
          <p:cNvPr id="3" name="Content Placeholder 2">
            <a:extLst>
              <a:ext uri="{FF2B5EF4-FFF2-40B4-BE49-F238E27FC236}">
                <a16:creationId xmlns:a16="http://schemas.microsoft.com/office/drawing/2014/main" xmlns="" id="{61E03B20-98B9-4BC7-BB33-6495B5CCD514}"/>
              </a:ext>
            </a:extLst>
          </p:cNvPr>
          <p:cNvSpPr>
            <a:spLocks noGrp="1"/>
          </p:cNvSpPr>
          <p:nvPr>
            <p:ph sz="half" idx="1"/>
          </p:nvPr>
        </p:nvSpPr>
        <p:spPr/>
        <p:txBody>
          <a:bodyPr>
            <a:normAutofit lnSpcReduction="10000"/>
          </a:bodyPr>
          <a:lstStyle/>
          <a:p>
            <a:r>
              <a:rPr lang="en-US" dirty="0"/>
              <a:t>Under Income Tax Act 1961</a:t>
            </a:r>
          </a:p>
          <a:p>
            <a:pPr lvl="1"/>
            <a:r>
              <a:rPr lang="en-US" sz="2000" b="1" dirty="0"/>
              <a:t>Withholding Taxes u/s 195 Gross – Net?</a:t>
            </a:r>
          </a:p>
          <a:p>
            <a:pPr lvl="1"/>
            <a:r>
              <a:rPr lang="en-US" sz="1800" b="1" dirty="0"/>
              <a:t>Revenue Recognitions under Income Tax Act 1961 – construction contracts</a:t>
            </a:r>
          </a:p>
          <a:p>
            <a:pPr lvl="1"/>
            <a:r>
              <a:rPr lang="en-US" sz="1800" b="1" dirty="0"/>
              <a:t>Method of accounting u/s 145 of the Income Tax Act 1961- Cash/Mercantile?</a:t>
            </a:r>
          </a:p>
          <a:p>
            <a:pPr lvl="1"/>
            <a:r>
              <a:rPr lang="en-US" sz="1800" b="1" dirty="0"/>
              <a:t>Transactions between HO-Branches in India/Outside India</a:t>
            </a:r>
          </a:p>
          <a:p>
            <a:pPr lvl="1"/>
            <a:endParaRPr lang="en-US" dirty="0"/>
          </a:p>
          <a:p>
            <a:pPr lvl="1"/>
            <a:endParaRPr lang="en-US" dirty="0"/>
          </a:p>
        </p:txBody>
      </p:sp>
      <p:sp>
        <p:nvSpPr>
          <p:cNvPr id="4" name="Content Placeholder 3">
            <a:extLst>
              <a:ext uri="{FF2B5EF4-FFF2-40B4-BE49-F238E27FC236}">
                <a16:creationId xmlns:a16="http://schemas.microsoft.com/office/drawing/2014/main" xmlns="" id="{242DDE82-63A2-4528-AC79-BBA0C6C1EA98}"/>
              </a:ext>
            </a:extLst>
          </p:cNvPr>
          <p:cNvSpPr>
            <a:spLocks noGrp="1"/>
          </p:cNvSpPr>
          <p:nvPr>
            <p:ph sz="half" idx="2"/>
          </p:nvPr>
        </p:nvSpPr>
        <p:spPr/>
        <p:txBody>
          <a:bodyPr>
            <a:normAutofit lnSpcReduction="10000"/>
          </a:bodyPr>
          <a:lstStyle/>
          <a:p>
            <a:r>
              <a:rPr lang="en-US" dirty="0"/>
              <a:t>Under GST Act 2017 w.e.f 1/7/2017 </a:t>
            </a:r>
          </a:p>
          <a:p>
            <a:pPr lvl="1"/>
            <a:r>
              <a:rPr lang="en-US" b="1" dirty="0"/>
              <a:t>Withholding taxes deducted under Income Tax Act 1961 vis-à-vis RCM payable u/s 9(3) of CGST Act ? Gross – Net?</a:t>
            </a:r>
          </a:p>
          <a:p>
            <a:pPr lvl="1"/>
            <a:r>
              <a:rPr lang="en-US" b="1" dirty="0"/>
              <a:t>Revenue recognition under GST Act – construction contracts</a:t>
            </a:r>
          </a:p>
          <a:p>
            <a:pPr lvl="1"/>
            <a:r>
              <a:rPr lang="en-US" b="1" dirty="0"/>
              <a:t>Method of accounting – Mercantile only</a:t>
            </a:r>
          </a:p>
          <a:p>
            <a:pPr lvl="1"/>
            <a:r>
              <a:rPr lang="en-US" b="1" dirty="0"/>
              <a:t>Transactions between HO-Branches in India/Outside India</a:t>
            </a:r>
          </a:p>
          <a:p>
            <a:pPr marL="457200" lvl="1" indent="0">
              <a:buNone/>
            </a:pPr>
            <a:endParaRPr lang="en-US" b="1" dirty="0"/>
          </a:p>
          <a:p>
            <a:pPr marL="457200" lvl="1" indent="0">
              <a:buNone/>
            </a:pPr>
            <a:endParaRPr lang="en-US" sz="1800" b="1" dirty="0"/>
          </a:p>
          <a:p>
            <a:pPr lvl="1"/>
            <a:endParaRPr lang="en-US" dirty="0"/>
          </a:p>
          <a:p>
            <a:pPr marL="457200" lvl="1" indent="0">
              <a:buNone/>
            </a:pPr>
            <a:endParaRPr lang="en-IN" dirty="0"/>
          </a:p>
        </p:txBody>
      </p:sp>
      <p:sp>
        <p:nvSpPr>
          <p:cNvPr id="5" name="Footer Placeholder 4">
            <a:extLst>
              <a:ext uri="{FF2B5EF4-FFF2-40B4-BE49-F238E27FC236}">
                <a16:creationId xmlns:a16="http://schemas.microsoft.com/office/drawing/2014/main" xmlns="" id="{E5DF6044-7C9E-4065-83E7-36A50B3CE39F}"/>
              </a:ext>
            </a:extLst>
          </p:cNvPr>
          <p:cNvSpPr>
            <a:spLocks noGrp="1"/>
          </p:cNvSpPr>
          <p:nvPr>
            <p:ph type="ftr" sz="quarter" idx="11"/>
          </p:nvPr>
        </p:nvSpPr>
        <p:spPr/>
        <p:txBody>
          <a:bodyPr/>
          <a:lstStyle/>
          <a:p>
            <a:r>
              <a:rPr lang="it-IT"/>
              <a:t>CA Nitin Bhuta Mobile No 09820295319 E-mail : nitin.bhuta@gmail.com</a:t>
            </a:r>
            <a:endParaRPr lang="en-US" dirty="0"/>
          </a:p>
        </p:txBody>
      </p:sp>
    </p:spTree>
    <p:extLst>
      <p:ext uri="{BB962C8B-B14F-4D97-AF65-F5344CB8AC3E}">
        <p14:creationId xmlns:p14="http://schemas.microsoft.com/office/powerpoint/2010/main" xmlns="" val="1033925632"/>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Wisp" id="{7CB32D59-10C0-40DD-B7BD-2E94284A981C}" vid="{24B1A44C-C006-48B2-A4D7-E5549B3D8CD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85</TotalTime>
  <Words>1180</Words>
  <Application>Microsoft Office PowerPoint</Application>
  <PresentationFormat>Custom</PresentationFormat>
  <Paragraphs>135</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Wisp</vt:lpstr>
      <vt:lpstr>Convergence of Tax Audit Issues vis-à-vis GST Implications on Financial statements– Vasai Branch of WIRC 09/09/2018</vt:lpstr>
      <vt:lpstr> Audit &amp; Books of Accounts</vt:lpstr>
      <vt:lpstr>Tax Audit under Income Tax Act 1961</vt:lpstr>
      <vt:lpstr>Tax Audit under Income Tax Act 1961</vt:lpstr>
      <vt:lpstr>Tax Audit under Income Tax Act 1961</vt:lpstr>
      <vt:lpstr>Does GST compliance has any impact on Tax Audit as per Income Tax Act 1961?</vt:lpstr>
      <vt:lpstr>Does GST compliance has any impact on Tax Audit as per Income Tax Act 1961?</vt:lpstr>
      <vt:lpstr>Does GST compliance has any impact on Tax Audit as per Income Tax Act 1961?</vt:lpstr>
      <vt:lpstr>Does GST compliance has any impact on Tax Audit as per Income Tax Act 1961?</vt:lpstr>
      <vt:lpstr>Does GST compliance has any impact on Tax Audit as per Income Tax Act 1961?</vt:lpstr>
      <vt:lpstr>Does GST compliance has any impact on Tax Audit as per Income Tax Act 1961?</vt:lpstr>
      <vt:lpstr>Thank You</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Convergence of Tax Audit vis-à-vis GST Implications</dc:title>
  <dc:creator>Nitin Bhuta</dc:creator>
  <cp:lastModifiedBy>COM-4</cp:lastModifiedBy>
  <cp:revision>21</cp:revision>
  <dcterms:created xsi:type="dcterms:W3CDTF">2018-09-06T14:33:58Z</dcterms:created>
  <dcterms:modified xsi:type="dcterms:W3CDTF">2018-09-07T06:37:21Z</dcterms:modified>
</cp:coreProperties>
</file>